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898" r:id="rId8"/>
  </p:sldMasterIdLst>
  <p:notesMasterIdLst>
    <p:notesMasterId r:id="rId18"/>
  </p:notesMasterIdLst>
  <p:handoutMasterIdLst>
    <p:handoutMasterId r:id="rId19"/>
  </p:handoutMasterIdLst>
  <p:sldIdLst>
    <p:sldId id="272" r:id="rId9"/>
    <p:sldId id="290" r:id="rId10"/>
    <p:sldId id="301" r:id="rId11"/>
    <p:sldId id="274" r:id="rId12"/>
    <p:sldId id="305" r:id="rId13"/>
    <p:sldId id="307" r:id="rId14"/>
    <p:sldId id="302" r:id="rId15"/>
    <p:sldId id="281" r:id="rId16"/>
    <p:sldId id="306" r:id="rId17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>
          <p15:clr>
            <a:srgbClr val="A4A3A4"/>
          </p15:clr>
        </p15:guide>
        <p15:guide id="2" pos="4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1026"/>
        <p:guide pos="48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BF86B-7F1D-48BF-93F9-6952C889BFE3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657D2-BF79-4809-84B8-1DFC82952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6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7B212-7DE5-4C64-A582-1CE6CE8A680D}" type="datetimeFigureOut">
              <a:rPr lang="fi-FI"/>
              <a:pPr>
                <a:defRPr/>
              </a:pPr>
              <a:t>12.3.2019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8D6974-E75D-4E8B-9D53-50366A4FC7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7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07504" y="4293096"/>
            <a:ext cx="8928992" cy="2448272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42210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5445224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6"/>
            <a:ext cx="2161032" cy="216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2104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60998" y="6504541"/>
            <a:ext cx="2895600" cy="23682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fi-FI" dirty="0" smtClean="0"/>
              <a:t>ETELÄ-KARJALAN SOSIAALI- JA TERVEYSPIIRI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03890" y="6498105"/>
            <a:ext cx="2133600" cy="23682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F3CFB9D1-6F41-472A-83E3-ACB51642FBA3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502650"/>
            <a:ext cx="2133600" cy="23682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7CCA48EC-F155-4776-813B-25E135F0F5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b="12531"/>
          <a:stretch/>
        </p:blipFill>
        <p:spPr bwMode="auto">
          <a:xfrm>
            <a:off x="7632007" y="468172"/>
            <a:ext cx="1151890" cy="81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2104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823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9823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0" name="Rectangle 29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60998" y="6504541"/>
            <a:ext cx="2895600" cy="23682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fi-FI" dirty="0" smtClean="0"/>
              <a:t>ETELÄ-KARJALAN SOSIAALI- JA TERVEYSPIIRI</a:t>
            </a:r>
            <a:endParaRPr lang="fi-FI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03890" y="6498105"/>
            <a:ext cx="2133600" cy="23682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78335B7-2327-4EC9-A704-8D9BE77CDFF4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502650"/>
            <a:ext cx="2133600" cy="23682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7CCA48EC-F155-4776-813B-25E135F0F5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b="12531"/>
          <a:stretch/>
        </p:blipFill>
        <p:spPr bwMode="auto">
          <a:xfrm>
            <a:off x="7632007" y="468172"/>
            <a:ext cx="1151890" cy="81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60998" y="6504541"/>
            <a:ext cx="2895600" cy="23682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fi-FI" dirty="0" smtClean="0"/>
              <a:t>ETELÄ-KARJALAN SOSIAALI- JA TERVEYSPIIRI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03890" y="6498105"/>
            <a:ext cx="2133600" cy="23682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DCDA9BB-3850-4926-BBE1-9CD7D95172BF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502650"/>
            <a:ext cx="2133600" cy="23682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7CCA48EC-F155-4776-813B-25E135F0F5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b="12531"/>
          <a:stretch/>
        </p:blipFill>
        <p:spPr bwMode="auto">
          <a:xfrm>
            <a:off x="7632007" y="468172"/>
            <a:ext cx="1151890" cy="81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38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3863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56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08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39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28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48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_yle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3356992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6"/>
            <a:ext cx="2161032" cy="216103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" y="4581128"/>
            <a:ext cx="9144000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26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30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064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53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_aikuissosia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3356992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6"/>
            <a:ext cx="2161032" cy="216103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" y="4581128"/>
            <a:ext cx="9144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_ikäihm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ikäihmiset_pp_kuvat_päivity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1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3356992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6"/>
            <a:ext cx="2161032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_kunt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ntoutus_pp_kuvat_päivity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1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3356992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6"/>
            <a:ext cx="2161032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2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_per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perheet2_pp_kuvat_päivity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1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3356992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6"/>
            <a:ext cx="2161032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8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_terv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erveys_pp_kuvat_päivity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1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3356992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6"/>
            <a:ext cx="2161032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2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_vammaissosia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878"/>
            <a:ext cx="9144000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3356992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6"/>
            <a:ext cx="2161032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1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tusivu_toi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878"/>
            <a:ext cx="9144000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3356992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6"/>
            <a:ext cx="2161032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fi-FI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0998" y="6504541"/>
            <a:ext cx="2895600" cy="23682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fi-FI" dirty="0" smtClean="0"/>
              <a:t>ETELÄ-KARJALAN SOSIAALI- JA TERVEYSPIIRI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03890" y="6498105"/>
            <a:ext cx="2133600" cy="23682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EE660F96-0EF1-422C-8FBE-6D945F8C0D30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502650"/>
            <a:ext cx="2133600" cy="23682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7CCA48EC-F155-4776-813B-25E135F0F5A7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916" r:id="rId9"/>
    <p:sldLayoutId id="2147483877" r:id="rId10"/>
    <p:sldLayoutId id="2147483885" r:id="rId11"/>
    <p:sldLayoutId id="2147483889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9B0A-32C0-452D-A365-1CD44DF729BF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8D8E-13B3-46A0-B020-97FAA274E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5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72008" y="4293095"/>
            <a:ext cx="7772400" cy="1224137"/>
          </a:xfrm>
        </p:spPr>
        <p:txBody>
          <a:bodyPr/>
          <a:lstStyle/>
          <a:p>
            <a:r>
              <a:rPr lang="fi-FI" dirty="0" smtClean="0"/>
              <a:t>VETERAANINEUVONTA</a:t>
            </a:r>
            <a:endParaRPr lang="fi-FI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69776" y="5517232"/>
            <a:ext cx="6400800" cy="1080120"/>
          </a:xfrm>
        </p:spPr>
        <p:txBody>
          <a:bodyPr/>
          <a:lstStyle/>
          <a:p>
            <a:r>
              <a:rPr lang="fi-FI" dirty="0" smtClean="0">
                <a:solidFill>
                  <a:schemeClr val="bg2"/>
                </a:solidFill>
              </a:rPr>
              <a:t>Eksote 11.3.2019</a:t>
            </a:r>
          </a:p>
          <a:p>
            <a:r>
              <a:rPr lang="fi-FI" dirty="0" smtClean="0">
                <a:solidFill>
                  <a:schemeClr val="bg2"/>
                </a:solidFill>
              </a:rPr>
              <a:t>Sanna Nurmiainen</a:t>
            </a:r>
            <a:endParaRPr lang="fi-FI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Tunnuksen omaavien veteraanien (</a:t>
            </a:r>
            <a:r>
              <a:rPr lang="fi-FI" dirty="0" err="1" smtClean="0"/>
              <a:t>sis</a:t>
            </a:r>
            <a:r>
              <a:rPr lang="fi-FI" dirty="0" smtClean="0"/>
              <a:t> sotainvalidit) määrät 1/2019 </a:t>
            </a:r>
            <a:r>
              <a:rPr lang="fi-FI" dirty="0" smtClean="0">
                <a:solidFill>
                  <a:srgbClr val="FF0000"/>
                </a:solidFill>
              </a:rPr>
              <a:t>(2018)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/>
              <a:t>Lappeenranta </a:t>
            </a:r>
            <a:r>
              <a:rPr lang="fi-FI" dirty="0" smtClean="0"/>
              <a:t>242 	</a:t>
            </a:r>
            <a:r>
              <a:rPr lang="fi-FI" dirty="0" smtClean="0">
                <a:solidFill>
                  <a:srgbClr val="FF0000"/>
                </a:solidFill>
              </a:rPr>
              <a:t>305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dirty="0"/>
              <a:t>Lemi </a:t>
            </a:r>
            <a:r>
              <a:rPr lang="fi-FI" dirty="0" smtClean="0"/>
              <a:t>10			</a:t>
            </a:r>
            <a:r>
              <a:rPr lang="fi-FI" dirty="0" smtClean="0">
                <a:solidFill>
                  <a:srgbClr val="FF0000"/>
                </a:solidFill>
              </a:rPr>
              <a:t>11</a:t>
            </a:r>
            <a:endParaRPr lang="fi-FI" dirty="0"/>
          </a:p>
          <a:p>
            <a:pPr lvl="1"/>
            <a:r>
              <a:rPr lang="fi-FI" dirty="0"/>
              <a:t>Luumäki </a:t>
            </a:r>
            <a:r>
              <a:rPr lang="fi-FI" dirty="0" smtClean="0"/>
              <a:t>20		</a:t>
            </a:r>
            <a:r>
              <a:rPr lang="fi-FI" dirty="0" smtClean="0">
                <a:solidFill>
                  <a:srgbClr val="FF0000"/>
                </a:solidFill>
              </a:rPr>
              <a:t>28</a:t>
            </a:r>
            <a:endParaRPr lang="fi-FI" dirty="0"/>
          </a:p>
          <a:p>
            <a:pPr lvl="1"/>
            <a:r>
              <a:rPr lang="fi-FI" dirty="0"/>
              <a:t>Parikkala </a:t>
            </a:r>
            <a:r>
              <a:rPr lang="fi-FI" dirty="0" smtClean="0"/>
              <a:t>20		</a:t>
            </a:r>
            <a:r>
              <a:rPr lang="fi-FI" dirty="0" smtClean="0">
                <a:solidFill>
                  <a:srgbClr val="FF0000"/>
                </a:solidFill>
              </a:rPr>
              <a:t>28</a:t>
            </a:r>
            <a:endParaRPr lang="fi-FI" dirty="0"/>
          </a:p>
          <a:p>
            <a:pPr lvl="1"/>
            <a:r>
              <a:rPr lang="fi-FI" dirty="0"/>
              <a:t>Rautjärvi </a:t>
            </a:r>
            <a:r>
              <a:rPr lang="fi-FI" dirty="0" smtClean="0"/>
              <a:t>13		</a:t>
            </a:r>
            <a:r>
              <a:rPr lang="fi-FI" dirty="0" smtClean="0">
                <a:solidFill>
                  <a:srgbClr val="FF0000"/>
                </a:solidFill>
              </a:rPr>
              <a:t>17</a:t>
            </a:r>
            <a:endParaRPr lang="fi-FI" dirty="0"/>
          </a:p>
          <a:p>
            <a:pPr lvl="1"/>
            <a:r>
              <a:rPr lang="fi-FI" dirty="0"/>
              <a:t>Imatra </a:t>
            </a:r>
            <a:r>
              <a:rPr lang="fi-FI" dirty="0" smtClean="0"/>
              <a:t>82		</a:t>
            </a:r>
            <a:r>
              <a:rPr lang="fi-FI" dirty="0" smtClean="0">
                <a:solidFill>
                  <a:srgbClr val="FF0000"/>
                </a:solidFill>
              </a:rPr>
              <a:t>105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dirty="0"/>
              <a:t>Ruokolahti </a:t>
            </a:r>
            <a:r>
              <a:rPr lang="fi-FI" dirty="0" smtClean="0"/>
              <a:t>23		</a:t>
            </a:r>
            <a:r>
              <a:rPr lang="fi-FI" dirty="0" smtClean="0">
                <a:solidFill>
                  <a:srgbClr val="FF0000"/>
                </a:solidFill>
              </a:rPr>
              <a:t>29</a:t>
            </a:r>
            <a:endParaRPr lang="fi-FI" dirty="0"/>
          </a:p>
          <a:p>
            <a:pPr lvl="1"/>
            <a:r>
              <a:rPr lang="fi-FI" dirty="0"/>
              <a:t>Savitaipale </a:t>
            </a:r>
            <a:r>
              <a:rPr lang="fi-FI" dirty="0" smtClean="0"/>
              <a:t>11		</a:t>
            </a:r>
            <a:r>
              <a:rPr lang="fi-FI" dirty="0" smtClean="0">
                <a:solidFill>
                  <a:srgbClr val="FF0000"/>
                </a:solidFill>
              </a:rPr>
              <a:t>18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dirty="0"/>
              <a:t>Taipalsaari </a:t>
            </a:r>
            <a:r>
              <a:rPr lang="fi-FI" dirty="0" smtClean="0"/>
              <a:t>8		</a:t>
            </a:r>
            <a:r>
              <a:rPr lang="fi-FI" dirty="0" smtClean="0">
                <a:solidFill>
                  <a:srgbClr val="FF0000"/>
                </a:solidFill>
              </a:rPr>
              <a:t>12</a:t>
            </a:r>
          </a:p>
          <a:p>
            <a:pPr marL="457200" lvl="1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ETELÄ-KARJALAN SOSIAALI- JA TERVEYSPIIRI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B9D1-6F41-472A-83E3-ACB51642FBA3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8EC-F155-4776-813B-25E135F0F5A7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38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Vuosi 2019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</a:t>
            </a:r>
            <a:r>
              <a:rPr lang="fi-FI" dirty="0" smtClean="0"/>
              <a:t>otavammalain muutettu siten, että 10% ja sen yli % sotainvalidit pääsevät</a:t>
            </a:r>
          </a:p>
          <a:p>
            <a:r>
              <a:rPr lang="fi-FI" dirty="0" smtClean="0"/>
              <a:t>Valtiokonttori ”höllentänyt” sääntöjään. Esim. turvapuhelimen asennusmaksu jatkossa valtiokonttorille.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ETELÄ-KARJALAN SOSIAALI- JA TERVEYSPIIRI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B9D1-6F41-472A-83E3-ACB51642FBA3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8EC-F155-4776-813B-25E135F0F5A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Veteraanikuntoutus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917032"/>
          </a:xfrm>
        </p:spPr>
        <p:txBody>
          <a:bodyPr/>
          <a:lstStyle/>
          <a:p>
            <a:r>
              <a:rPr lang="fi-FI" sz="2400" dirty="0" smtClean="0"/>
              <a:t>Imatralla kaupungin ja valtion varat, joista YKSI kuntoutusjakso/ vuosi</a:t>
            </a:r>
          </a:p>
          <a:p>
            <a:r>
              <a:rPr lang="fi-FI" sz="2400" dirty="0" smtClean="0"/>
              <a:t>Kuntoutus alkaa päätöksen saamisen jälkeen, palveluntuottaja ottaa yhteyttä</a:t>
            </a:r>
            <a:endParaRPr lang="fi-FI" sz="2400" b="1" dirty="0"/>
          </a:p>
          <a:p>
            <a:r>
              <a:rPr lang="fi-FI" sz="2400" dirty="0" smtClean="0"/>
              <a:t>Asiakkaan näkemys, toiveet ja tarve</a:t>
            </a:r>
          </a:p>
          <a:p>
            <a:r>
              <a:rPr lang="fi-FI" sz="2400" dirty="0" smtClean="0"/>
              <a:t>Tarpeen mukaiset, oikea-aikaiset, toimintakykyä vastaavat toimet </a:t>
            </a:r>
          </a:p>
          <a:p>
            <a:r>
              <a:rPr lang="fi-FI" sz="2400" dirty="0" smtClean="0"/>
              <a:t>Avokuntoutusta 30 kertaa (toimintakykyluokka </a:t>
            </a:r>
            <a:r>
              <a:rPr lang="fi-FI" sz="2400" dirty="0" err="1" smtClean="0"/>
              <a:t>II-”keskinkertainen</a:t>
            </a:r>
            <a:r>
              <a:rPr lang="fi-FI" sz="2400" dirty="0" smtClean="0"/>
              <a:t>” ja </a:t>
            </a:r>
            <a:r>
              <a:rPr lang="fi-FI" sz="2400" dirty="0" err="1" smtClean="0"/>
              <a:t>I-”huono</a:t>
            </a:r>
            <a:r>
              <a:rPr lang="fi-FI" sz="2400" dirty="0" smtClean="0"/>
              <a:t>” eli maksimimäärät</a:t>
            </a:r>
          </a:p>
          <a:p>
            <a:r>
              <a:rPr lang="fi-FI" sz="2400" dirty="0"/>
              <a:t>P</a:t>
            </a:r>
            <a:r>
              <a:rPr lang="fi-FI" sz="2400" dirty="0" smtClean="0"/>
              <a:t>äiväkuntoutus 15-20 kertaa</a:t>
            </a:r>
          </a:p>
          <a:p>
            <a:r>
              <a:rPr lang="fi-FI" sz="2400" dirty="0" smtClean="0"/>
              <a:t>Laitoskuntoutus 10 (TKL </a:t>
            </a:r>
            <a:r>
              <a:rPr lang="fi-FI" sz="2400" dirty="0" err="1" smtClean="0"/>
              <a:t>III-”paras</a:t>
            </a:r>
            <a:r>
              <a:rPr lang="fi-FI" sz="2400" dirty="0" smtClean="0"/>
              <a:t>” tai 14-21 vrk (TKL II-I)</a:t>
            </a:r>
            <a:endParaRPr lang="fi-FI" sz="2400" dirty="0"/>
          </a:p>
          <a:p>
            <a:pPr marL="400050" lvl="1" indent="0">
              <a:buNone/>
            </a:pPr>
            <a:endParaRPr lang="fi-FI" dirty="0"/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ETELÄ-KARJALAN SOSIAALI- JA TERVEYSPIIRI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28D9-2E08-4A26-8510-80BD68C42CCC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8EC-F155-4776-813B-25E135F0F5A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4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Veteraanipalvelut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Valtion varat</a:t>
            </a:r>
          </a:p>
          <a:p>
            <a:r>
              <a:rPr lang="fi-FI" dirty="0" smtClean="0"/>
              <a:t>Yksilöllinen tarve, veteraanin tarve! -palvelutarpeen selvityksen perusteella</a:t>
            </a:r>
          </a:p>
          <a:p>
            <a:r>
              <a:rPr lang="fi-FI" sz="1800" dirty="0" smtClean="0"/>
              <a:t>siivousta, kylvetysapua, pyykkipalvelua, aterioita, turvapuhelimia, kodin pikkuremontit, ulkoilua, saattamista, hoivaa, näytteenottoa, asiointiapua, pihatöitä</a:t>
            </a:r>
          </a:p>
          <a:p>
            <a:r>
              <a:rPr lang="fi-FI" dirty="0" smtClean="0"/>
              <a:t>Nykyinen määräraha 4500 € (30.10.2019 saakka)</a:t>
            </a:r>
            <a:endParaRPr lang="fi-FI" dirty="0"/>
          </a:p>
          <a:p>
            <a:r>
              <a:rPr lang="fi-FI" dirty="0" smtClean="0"/>
              <a:t>Palveluntuottaja </a:t>
            </a:r>
            <a:r>
              <a:rPr lang="fi-FI" dirty="0" err="1" smtClean="0"/>
              <a:t>Eksoten</a:t>
            </a:r>
            <a:r>
              <a:rPr lang="fi-FI" dirty="0" smtClean="0"/>
              <a:t> hyväksymistä yrityksistä</a:t>
            </a:r>
          </a:p>
          <a:p>
            <a:r>
              <a:rPr lang="fi-FI" dirty="0" smtClean="0"/>
              <a:t>Veteraanille </a:t>
            </a:r>
            <a:r>
              <a:rPr lang="fi-FI" dirty="0" err="1" smtClean="0"/>
              <a:t>Eksoten</a:t>
            </a:r>
            <a:r>
              <a:rPr lang="fi-FI" dirty="0" smtClean="0"/>
              <a:t> kotihoito on maksuton</a:t>
            </a:r>
          </a:p>
          <a:p>
            <a:r>
              <a:rPr lang="fi-FI" dirty="0" smtClean="0"/>
              <a:t>Palvelu alkaa kun maksusitoumus on tehty</a:t>
            </a:r>
          </a:p>
          <a:p>
            <a:r>
              <a:rPr lang="fi-FI" dirty="0" smtClean="0"/>
              <a:t>EI RAHANA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ETELÄ-KARJALAN SOSIAALI- JA TERVEYSPIIRI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B9D1-6F41-472A-83E3-ACB51642FBA3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8EC-F155-4776-813B-25E135F0F5A7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632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Veteraanit 11.3.2019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Listan mukaan veteraaneja 82</a:t>
            </a:r>
          </a:p>
          <a:p>
            <a:r>
              <a:rPr lang="fi-FI" dirty="0" smtClean="0"/>
              <a:t>Todellisuus 71 veteraania ja 8 sotainvalidia</a:t>
            </a:r>
            <a:endParaRPr lang="fi-FI" dirty="0"/>
          </a:p>
          <a:p>
            <a:r>
              <a:rPr lang="fi-FI" dirty="0" smtClean="0"/>
              <a:t>Kuntoutuspäätös 31 veteraania, lisäksi haettu: 14</a:t>
            </a:r>
          </a:p>
          <a:p>
            <a:r>
              <a:rPr lang="fi-FI" dirty="0" smtClean="0"/>
              <a:t>Palvelut; 2018 riittävät maaliskuun 2019 saakka, sen jälkeen uudet rahat käyttöön</a:t>
            </a:r>
          </a:p>
          <a:p>
            <a:r>
              <a:rPr lang="fi-FI" dirty="0" smtClean="0"/>
              <a:t>Veteraanilaki 1.11.2019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ETELÄ-KARJALAN SOSIAALI- JA TERVEYSPIIRI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B9D1-6F41-472A-83E3-ACB51642FBA3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8EC-F155-4776-813B-25E135F0F5A7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63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Veteraanilaki palveluihin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400" dirty="0" smtClean="0"/>
              <a:t>Sotainvalidipalveluiden kaltaiset palvelut</a:t>
            </a:r>
          </a:p>
          <a:p>
            <a:pPr lvl="0"/>
            <a:r>
              <a:rPr lang="fi-FI" sz="2400" dirty="0" smtClean="0"/>
              <a:t>Palvelutarpeen kartoituksen pohjalta, yksilöllinen tarve</a:t>
            </a:r>
          </a:p>
          <a:p>
            <a:pPr lvl="0"/>
            <a:r>
              <a:rPr lang="fi-FI" sz="2400" dirty="0" smtClean="0"/>
              <a:t>Sisältää:</a:t>
            </a:r>
          </a:p>
          <a:p>
            <a:pPr lvl="0"/>
            <a:r>
              <a:rPr lang="fi-FI" sz="2000" dirty="0" smtClean="0"/>
              <a:t>Ateriat</a:t>
            </a:r>
          </a:p>
          <a:p>
            <a:pPr lvl="0"/>
            <a:r>
              <a:rPr lang="fi-FI" sz="2000" dirty="0" smtClean="0"/>
              <a:t>Kotiapu, sairaanhoito, siivous</a:t>
            </a:r>
          </a:p>
          <a:p>
            <a:pPr lvl="0"/>
            <a:r>
              <a:rPr lang="fi-FI" sz="2000" dirty="0" smtClean="0"/>
              <a:t>Turvapuhelin ja sen lisälaitteet</a:t>
            </a:r>
          </a:p>
          <a:p>
            <a:pPr lvl="0"/>
            <a:r>
              <a:rPr lang="fi-FI" sz="2000" dirty="0" smtClean="0"/>
              <a:t>Päivätoiminta</a:t>
            </a:r>
          </a:p>
          <a:p>
            <a:pPr lvl="0"/>
            <a:r>
              <a:rPr lang="fi-FI" sz="2000" dirty="0" err="1" smtClean="0"/>
              <a:t>Geriatrinen</a:t>
            </a:r>
            <a:r>
              <a:rPr lang="fi-FI" sz="2000" dirty="0" smtClean="0"/>
              <a:t> kuntoutus, </a:t>
            </a:r>
            <a:r>
              <a:rPr lang="fi-FI" sz="2000" dirty="0" err="1" smtClean="0"/>
              <a:t>geriatrisella</a:t>
            </a:r>
            <a:r>
              <a:rPr lang="fi-FI" sz="2000" dirty="0" smtClean="0"/>
              <a:t> osastolla</a:t>
            </a:r>
          </a:p>
          <a:p>
            <a:pPr lvl="0"/>
            <a:r>
              <a:rPr lang="fi-FI" sz="2000" dirty="0" smtClean="0"/>
              <a:t>Pihatyöt</a:t>
            </a:r>
          </a:p>
          <a:p>
            <a:pPr lvl="0"/>
            <a:r>
              <a:rPr lang="fi-FI" sz="2000" dirty="0" smtClean="0"/>
              <a:t>Pienet kodin parannustyöt</a:t>
            </a:r>
          </a:p>
          <a:p>
            <a:pPr lvl="0"/>
            <a:r>
              <a:rPr lang="fi-FI" sz="2000" dirty="0" smtClean="0"/>
              <a:t>Liikkumista tukevat palvelut</a:t>
            </a:r>
          </a:p>
          <a:p>
            <a:pPr lvl="0"/>
            <a:r>
              <a:rPr lang="fi-FI" sz="2000" dirty="0" smtClean="0"/>
              <a:t>Omaishoito</a:t>
            </a:r>
          </a:p>
          <a:p>
            <a:pPr lvl="0"/>
            <a:r>
              <a:rPr lang="fi-FI" sz="2000" dirty="0" smtClean="0"/>
              <a:t>Tuettu asuminen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ETELÄ-KARJALAN SOSIAALI- JA TERVEYSPIIRI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28D9-2E08-4A26-8510-80BD68C42CCC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8EC-F155-4776-813B-25E135F0F5A7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26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Lyhyesti: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Kotiin vietävät palvelut maksuttomia</a:t>
            </a:r>
          </a:p>
          <a:p>
            <a:r>
              <a:rPr lang="fi-FI" dirty="0" smtClean="0"/>
              <a:t>Tehostetussa maksetaan itse vain vuokra, vesi ja sähkö (Kelan asumistuki on mahdollista hakea sekä eläkkeensaajan hoitotuki)</a:t>
            </a:r>
          </a:p>
          <a:p>
            <a:r>
              <a:rPr lang="fi-FI" dirty="0" smtClean="0"/>
              <a:t>Informoidaan veteraaneja yksilöllisesti. Mietitään apuja yhdessä.</a:t>
            </a:r>
          </a:p>
          <a:p>
            <a:r>
              <a:rPr lang="fi-FI" dirty="0" smtClean="0"/>
              <a:t>Palveluasumisessa asuvat veteraanit ilmaisuus alkaa 1.11.2019</a:t>
            </a:r>
          </a:p>
          <a:p>
            <a:r>
              <a:rPr lang="fi-FI" dirty="0" smtClean="0"/>
              <a:t>VETERAANIKUNTOUTUS SÄILYY ENNALLAAN, MÄÄRÄRAHA VUOSITTAIN HAETTAVA</a:t>
            </a:r>
          </a:p>
          <a:p>
            <a:endParaRPr lang="fi-FI" dirty="0"/>
          </a:p>
          <a:p>
            <a:endParaRPr lang="fi-FI" dirty="0" smtClean="0"/>
          </a:p>
          <a:p>
            <a:pPr lvl="1" indent="-342900">
              <a:buFontTx/>
              <a:buChar char="-"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ETELÄ-KARJALAN SOSIAALI- JA TERVEYSPIIRI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28D9-2E08-4A26-8510-80BD68C42CCC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8EC-F155-4776-813B-25E135F0F5A7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70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9600" dirty="0" smtClean="0"/>
              <a:t>	</a:t>
            </a:r>
            <a:r>
              <a:rPr lang="fi-FI" sz="3200" dirty="0" smtClean="0"/>
              <a:t>VINKKEJÄ VETERAANINEUVOJALLE?!</a:t>
            </a:r>
          </a:p>
          <a:p>
            <a:pPr marL="0" indent="0">
              <a:buNone/>
            </a:pPr>
            <a:r>
              <a:rPr lang="fi-FI" sz="3200" smtClean="0"/>
              <a:t>- Kiitos -</a:t>
            </a:r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ETELÄ-KARJALAN SOSIAALI- JA TERVEYSPIIRI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B9D1-6F41-472A-83E3-ACB51642FBA3}" type="datetime1">
              <a:rPr lang="fi-FI" smtClean="0"/>
              <a:t>12.3.2019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8EC-F155-4776-813B-25E135F0F5A7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6138444"/>
      </p:ext>
    </p:extLst>
  </p:cSld>
  <p:clrMapOvr>
    <a:masterClrMapping/>
  </p:clrMapOvr>
</p:sld>
</file>

<file path=ppt/theme/theme1.xml><?xml version="1.0" encoding="utf-8"?>
<a:theme xmlns:a="http://schemas.openxmlformats.org/drawingml/2006/main" name="Eksote_PowerPoint_pohja_eri_teemakansilla">
  <a:themeElements>
    <a:clrScheme name="Ekso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89DE0"/>
      </a:accent1>
      <a:accent2>
        <a:srgbClr val="95C11F"/>
      </a:accent2>
      <a:accent3>
        <a:srgbClr val="004C1D"/>
      </a:accent3>
      <a:accent4>
        <a:srgbClr val="731E80"/>
      </a:accent4>
      <a:accent5>
        <a:srgbClr val="C5006C"/>
      </a:accent5>
      <a:accent6>
        <a:srgbClr val="E4E15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sote_PowerPoint_pohja_eri_teemakansilla.potx" id="{9DE741DF-C587-483C-9EFD-6A5C4AF9AFC4}" vid="{E9F9ACA7-05ED-4236-AD40-A08AD24F98F0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sote_PowerPoint_pohja_eri_teemakansilla.potx" id="{9DE741DF-C587-483C-9EFD-6A5C4AF9AFC4}" vid="{83911E10-074E-40A7-BE17-B5D43C5CB5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vaksymispvm xmlns="1fb10f66-92cf-4c01-be75-5f618bc9ec05" xsi:nil="true"/>
    <Hyvaksyja xmlns="1fb10f66-92cf-4c01-be75-5f618bc9ec05">
      <UserInfo>
        <DisplayName/>
        <AccountId xsi:nil="true"/>
        <AccountType/>
      </UserInfo>
    </Hyvaksyja>
    <AssignedTo xmlns="http://schemas.microsoft.com/sharepoint/v3">
      <UserInfo>
        <DisplayName/>
        <AccountId xsi:nil="true"/>
        <AccountType/>
      </UserInfo>
    </AssignedTo>
    <asiakirjannimilajittelu xmlns="1fb10f66-92cf-4c01-be75-5f618bc9ec05">EksotePowerPointpohjaeriteemakansilla</asiakirjannimilajittelu>
    <Taydenne xmlns="1fb10f66-92cf-4c01-be75-5f618bc9ec05" xsi:nil="true"/>
    <Asiakirjannimi xmlns="1fb10f66-92cf-4c01-be75-5f618bc9ec05" xsi:nil="true"/>
    <Liitenumero xmlns="1fb10f66-92cf-4c01-be75-5f618bc9ec05" xsi:nil="true"/>
    <Asiakirjantila xmlns="1fb10f66-92cf-4c01-be75-5f618bc9ec05">Luonnos</Asiakirjantila>
    <le04741bc9ad4621b5ab711222fa542e xmlns="1fb10f66-92cf-4c01-be75-5f618bc9ec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julkaista</TermName>
          <TermId xmlns="http://schemas.microsoft.com/office/infopath/2007/PartnerControls">d89971e4-5565-4333-8f39-daaaab5b2a06</TermId>
        </TermInfo>
      </Terms>
    </le04741bc9ad4621b5ab711222fa542e>
    <n1a246af67fe444c8409574f433743d7 xmlns="1fb10f66-92cf-4c01-be75-5f618bc9ec05">
      <Terms xmlns="http://schemas.microsoft.com/office/infopath/2007/PartnerControls"/>
    </n1a246af67fe444c8409574f433743d7>
    <TaxCatchAll xmlns="1fb10f66-92cf-4c01-be75-5f618bc9ec05">
      <Value>131</Value>
      <Value>130</Value>
    </TaxCatchAll>
    <TaxKeywordTaxHTField xmlns="1fb10f66-92cf-4c01-be75-5f618bc9ec05">
      <Terms xmlns="http://schemas.microsoft.com/office/infopath/2007/PartnerControls"/>
    </TaxKeywordTaxHTField>
    <l779fd194a03431d82ed0990020fedf3 xmlns="1fb10f66-92cf-4c01-be75-5f618bc9ec05">
      <Terms xmlns="http://schemas.microsoft.com/office/infopath/2007/PartnerControls"/>
    </l779fd194a03431d82ed0990020fedf3>
    <k0cb77872e7e4a7d87fcec8f882a3fa6 xmlns="1fb10f66-92cf-4c01-be75-5f618bc9ec05">
      <Terms xmlns="http://schemas.microsoft.com/office/infopath/2007/PartnerControls"/>
    </k0cb77872e7e4a7d87fcec8f882a3fa6>
    <Asiatunnus xmlns="1fb10f66-92cf-4c01-be75-5f618bc9ec05" xsi:nil="true"/>
    <Voimassaolonpaattymispvm xmlns="1fb10f66-92cf-4c01-be75-5f618bc9ec05" xsi:nil="true"/>
    <a9698f3d32ef4bd08db1bb8c2b80928a xmlns="1fb10f66-92cf-4c01-be75-5f618bc9ec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Julkinen</TermName>
          <TermId xmlns="http://schemas.microsoft.com/office/infopath/2007/PartnerControls">275cf72a-f5cc-433b-bfc3-09a86422cf01</TermId>
        </TermInfo>
      </Terms>
    </a9698f3d32ef4bd08db1bb8c2b80928a>
    <_dlc_DocId xmlns="1fb10f66-92cf-4c01-be75-5f618bc9ec05">EKSOTE-163-93</_dlc_DocId>
    <_dlc_DocIdUrl xmlns="1fb10f66-92cf-4c01-be75-5f618bc9ec05">
      <Url>http://eksonet/_layouts/DocIdRedir.aspx?ID=EKSOTE-163-93</Url>
      <Description>EKSOTE-163-93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Yleisasiakirja" ma:contentTypeID="0x0101001444FEDF2E9664409BAFE1B7398806E7050093FEC317E69CA347BD7EC70B4C70DBC3" ma:contentTypeVersion="55" ma:contentTypeDescription="" ma:contentTypeScope="" ma:versionID="3e7e4d250ca868cf051530f3696c4e8e">
  <xsd:schema xmlns:xsd="http://www.w3.org/2001/XMLSchema" xmlns:xs="http://www.w3.org/2001/XMLSchema" xmlns:p="http://schemas.microsoft.com/office/2006/metadata/properties" xmlns:ns1="http://schemas.microsoft.com/sharepoint/v3" xmlns:ns2="1fb10f66-92cf-4c01-be75-5f618bc9ec05" targetNamespace="http://schemas.microsoft.com/office/2006/metadata/properties" ma:root="true" ma:fieldsID="202fb766cb93aa34ab8631a1a8174d75" ns1:_="" ns2:_="">
    <xsd:import namespace="http://schemas.microsoft.com/sharepoint/v3"/>
    <xsd:import namespace="1fb10f66-92cf-4c01-be75-5f618bc9ec05"/>
    <xsd:element name="properties">
      <xsd:complexType>
        <xsd:sequence>
          <xsd:element name="documentManagement">
            <xsd:complexType>
              <xsd:all>
                <xsd:element ref="ns2:Asiakirjannimi" minOccurs="0"/>
                <xsd:element ref="ns2:Taydenne" minOccurs="0"/>
                <xsd:element ref="ns1:AssignedTo" minOccurs="0"/>
                <xsd:element ref="ns2:Hyvaksyja" minOccurs="0"/>
                <xsd:element ref="ns2:Hyvaksymispvm" minOccurs="0"/>
                <xsd:element ref="ns2:Asiakirjantila" minOccurs="0"/>
                <xsd:element ref="ns2:Voimassaolonpaattymispvm" minOccurs="0"/>
                <xsd:element ref="ns2:Liitenumero" minOccurs="0"/>
                <xsd:element ref="ns2:TaxKeywordTaxHTField" minOccurs="0"/>
                <xsd:element ref="ns2:TaxCatchAllLabel" minOccurs="0"/>
                <xsd:element ref="ns2:TaxCatchAll" minOccurs="0"/>
                <xsd:element ref="ns1:_dlc_Exempt" minOccurs="0"/>
                <xsd:element ref="ns1:_dlc_ExpireDateSaved" minOccurs="0"/>
                <xsd:element ref="ns1:_dlc_ExpireDate" minOccurs="0"/>
                <xsd:element ref="ns2:Asiatunnus" minOccurs="0"/>
                <xsd:element ref="ns2:le04741bc9ad4621b5ab711222fa542e" minOccurs="0"/>
                <xsd:element ref="ns2:asiakirjannimilajittelu" minOccurs="0"/>
                <xsd:element ref="ns2:n1a246af67fe444c8409574f433743d7" minOccurs="0"/>
                <xsd:element ref="ns2:l779fd194a03431d82ed0990020fedf3" minOccurs="0"/>
                <xsd:element ref="ns2:_dlc_DocIdUrl" minOccurs="0"/>
                <xsd:element ref="ns2:a9698f3d32ef4bd08db1bb8c2b80928a" minOccurs="0"/>
                <xsd:element ref="ns2:_dlc_DocId" minOccurs="0"/>
                <xsd:element ref="ns2:_dlc_DocIdPersistId" minOccurs="0"/>
                <xsd:element ref="ns2:k0cb77872e7e4a7d87fcec8f882a3fa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7" nillable="true" ma:displayName="Vastuuhenkilö" ma:list="UserInfo" ma:SearchPeopleOnly="false" ma:SharePointGroup="0" ma:internalName="AssignedTo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Exempt" ma:index="21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22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23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0f66-92cf-4c01-be75-5f618bc9ec05" elementFormDefault="qualified">
    <xsd:import namespace="http://schemas.microsoft.com/office/2006/documentManagement/types"/>
    <xsd:import namespace="http://schemas.microsoft.com/office/infopath/2007/PartnerControls"/>
    <xsd:element name="Asiakirjannimi" ma:index="2" nillable="true" ma:displayName="Asiakirjan nimi" ma:internalName="Asiakirjannimi">
      <xsd:simpleType>
        <xsd:restriction base="dms:Note"/>
      </xsd:simpleType>
    </xsd:element>
    <xsd:element name="Taydenne" ma:index="5" nillable="true" ma:displayName="Täydenne" ma:internalName="Taydenne">
      <xsd:simpleType>
        <xsd:restriction base="dms:Text">
          <xsd:maxLength value="255"/>
        </xsd:restriction>
      </xsd:simpleType>
    </xsd:element>
    <xsd:element name="Hyvaksyja" ma:index="8" nillable="true" ma:displayName="Hyväksyjä" ma:list="UserInfo" ma:SearchPeopleOnly="false" ma:SharePointGroup="0" ma:internalName="Hyvaksyj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yvaksymispvm" ma:index="9" nillable="true" ma:displayName="Hyväksymispäivämäärä" ma:format="DateTime" ma:internalName="Hyvaksymispvm">
      <xsd:simpleType>
        <xsd:restriction base="dms:DateTime"/>
      </xsd:simpleType>
    </xsd:element>
    <xsd:element name="Asiakirjantila" ma:index="11" nillable="true" ma:displayName="Asiakirjan tila" ma:default="Luonnos" ma:format="Dropdown" ma:internalName="Asiakirjantila">
      <xsd:simpleType>
        <xsd:restriction base="dms:Choice">
          <xsd:enumeration value="Luonnos"/>
          <xsd:enumeration value="Valmis"/>
          <xsd:enumeration value="Ei voimassa"/>
        </xsd:restriction>
      </xsd:simpleType>
    </xsd:element>
    <xsd:element name="Voimassaolonpaattymispvm" ma:index="14" nillable="true" ma:displayName="Voimassaolon päättymispäivämäärä" ma:format="DateTime" ma:internalName="Voimassaolonpaattymispvm">
      <xsd:simpleType>
        <xsd:restriction base="dms:DateTime"/>
      </xsd:simpleType>
    </xsd:element>
    <xsd:element name="Liitenumero" ma:index="15" nillable="true" ma:displayName="Liitenumero" ma:internalName="Liitenumero">
      <xsd:simpleType>
        <xsd:restriction base="dms:Text">
          <xsd:maxLength value="255"/>
        </xsd:restriction>
      </xsd:simpleType>
    </xsd:element>
    <xsd:element name="TaxKeywordTaxHTField" ma:index="16" nillable="true" ma:taxonomy="true" ma:internalName="TaxKeywordTaxHTField" ma:taxonomyFieldName="TaxKeyword" ma:displayName="Eksonetin Avainsanat" ma:fieldId="{23f27201-bee3-471e-b2e7-b64fd8b7ca38}" ma:taxonomyMulti="true" ma:sspId="2d5eeb5e-c18b-4907-9146-e1fd1b9b31b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17" nillable="true" ma:displayName="Luokituksen Kaikki-sarake1" ma:description="" ma:hidden="true" ma:list="{c38dfe7a-4c62-48ad-9ddf-bc95ae2f919a}" ma:internalName="TaxCatchAllLabel" ma:readOnly="true" ma:showField="CatchAllDataLabel" ma:web="1fb10f66-92cf-4c01-be75-5f618bc9ec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8" nillable="true" ma:displayName="Luokituksen Kaikki-sarake" ma:description="" ma:hidden="true" ma:list="{c38dfe7a-4c62-48ad-9ddf-bc95ae2f919a}" ma:internalName="TaxCatchAll" ma:showField="CatchAllData" ma:web="1fb10f66-92cf-4c01-be75-5f618bc9ec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iatunnus" ma:index="25" nillable="true" ma:displayName="Asiatunnus" ma:internalName="Asiatunnus">
      <xsd:simpleType>
        <xsd:restriction base="dms:Text">
          <xsd:maxLength value="30"/>
        </xsd:restriction>
      </xsd:simpleType>
    </xsd:element>
    <xsd:element name="le04741bc9ad4621b5ab711222fa542e" ma:index="26" nillable="true" ma:taxonomy="true" ma:internalName="le04741bc9ad4621b5ab711222fa542e" ma:taxonomyFieldName="Julkaisupaikka1" ma:displayName="Julkaisupaikka" ma:default="130;#Ei julkaista|d89971e4-5565-4333-8f39-daaaab5b2a06" ma:fieldId="{5e04741b-c9ad-4621-b5ab-711222fa542e}" ma:taxonomyMulti="true" ma:sspId="0cc4ed38-8bf9-4f82-a6ec-654bc3a04075" ma:termSetId="91199b1b-03e7-4f2d-b7df-a4681df3ef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iakirjannimilajittelu" ma:index="27" nillable="true" ma:displayName="Asiakirjan nimi lajittelu" ma:hidden="true" ma:internalName="asiakirjannimilajittelu" ma:readOnly="false">
      <xsd:simpleType>
        <xsd:restriction base="dms:Text">
          <xsd:maxLength value="255"/>
        </xsd:restriction>
      </xsd:simpleType>
    </xsd:element>
    <xsd:element name="n1a246af67fe444c8409574f433743d7" ma:index="28" nillable="true" ma:taxonomy="true" ma:internalName="n1a246af67fe444c8409574f433743d7" ma:taxonomyFieldName="Asiakirjatyyppi" ma:displayName="Asiakirjatyyppi" ma:default="" ma:fieldId="{71a246af-67fe-444c-8409-574f433743d7}" ma:sspId="0cc4ed38-8bf9-4f82-a6ec-654bc3a04075" ma:termSetId="d033c35c-6d4a-4340-b640-fee040edde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779fd194a03431d82ed0990020fedf3" ma:index="30" nillable="true" ma:taxonomy="true" ma:internalName="l779fd194a03431d82ed0990020fedf3" ma:taxonomyFieldName="Julkisuus" ma:displayName="Julkisuus" ma:default="" ma:fieldId="{5779fd19-4a03-431d-82ed-0990020fedf3}" ma:sspId="0cc4ed38-8bf9-4f82-a6ec-654bc3a04075" ma:termSetId="702346a7-dc8a-4578-b433-89e2a91bf3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32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9698f3d32ef4bd08db1bb8c2b80928a" ma:index="33" ma:taxonomy="true" ma:internalName="a9698f3d32ef4bd08db1bb8c2b80928a" ma:taxonomyFieldName="Tiedostopankinkirjasto" ma:displayName="Tiedostopankin kirjasto" ma:default="131;#Julkinen|275cf72a-f5cc-433b-bfc3-09a86422cf01" ma:fieldId="{a9698f3d-32ef-4bd0-8db1-bb8c2b80928a}" ma:sspId="0cc4ed38-8bf9-4f82-a6ec-654bc3a04075" ma:termSetId="2660f113-b485-4565-8f81-49be8fc3d1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4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PersistId" ma:index="3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k0cb77872e7e4a7d87fcec8f882a3fa6" ma:index="36" nillable="true" ma:taxonomy="true" ma:internalName="k0cb77872e7e4a7d87fcec8f882a3fa6" ma:taxonomyFieldName="Yksikk_x00f6_" ma:displayName="Yksikkö" ma:readOnly="false" ma:default="" ma:fieldId="{40cb7787-2e7e-4a7d-87fc-ec8f882a3fa6}" ma:sspId="0cc4ed38-8bf9-4f82-a6ec-654bc3a04075" ma:termSetId="101c3ba0-141b-4de1-b5aa-56370f27bed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6.xml><?xml version="1.0" encoding="utf-8"?>
<?mso-contentType ?>
<p:Policy xmlns:p="office.server.policy" id="" local="true">
  <p:Name>Yleisasiakirja</p:Name>
  <p:Description/>
  <p:Statement/>
  <p:PolicyItems>
    <p:PolicyItem featureId="Microsoft.Office.RecordsManagement.PolicyFeatures.Expiration" staticId="0x0101001444FEDF2E9664409BAFE1B7398806E705|885276123" UniqueId="65363ea3-ddcd-4354-a76c-7bb8ae772805">
      <p:Name>Säilytys</p:Name>
      <p:Description>Sisällön automaattinen ajoitus käsittelyä varten ja määräpäivän saavuttaneen sisällön säilytystoiminnon suorittaminen.</p:Description>
      <p:CustomData>
        <Schedules nextStageId="2" default="false">
          <Schedule type="Default">
            <stages>
              <data stageId="1">
                <formula id="Microsoft.Office.RecordsManagement.PolicyFeatures.Expiration.Formula.BuiltIn">
                  <number>10</number>
                  <property>Voimassaolonpaattymispvm</property>
                  <propertyId>e03abf2d-d452-4062-86a7-9bc7dbb10e67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  <Schedule type="Record">
            <stages/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76F8BE5C-840C-4FDF-9CAA-8C82B70F0C29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E59A8EF5-C2E4-451C-9DF4-1679CB6051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2AE3E-6857-4E1A-99FB-454990255ADB}">
  <ds:schemaRefs>
    <ds:schemaRef ds:uri="http://purl.org/dc/elements/1.1/"/>
    <ds:schemaRef ds:uri="http://schemas.microsoft.com/sharepoint/v3"/>
    <ds:schemaRef ds:uri="1fb10f66-92cf-4c01-be75-5f618bc9ec05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D11FA14-FBC5-40D3-8AAC-365E5F761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b10f66-92cf-4c01-be75-5f618bc9e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893719A-2DDB-4C35-B3B2-82B3F44C5003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61A27E73-A0F3-48B4-849B-99C49BFC3B09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Eksote_PowerPoint_pohja_eri_teemakansilla</Template>
  <TotalTime>496</TotalTime>
  <Words>346</Words>
  <Application>Microsoft Office PowerPoint</Application>
  <PresentationFormat>Näytössä katseltava diaesitys (4:3)</PresentationFormat>
  <Paragraphs>91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1" baseType="lpstr">
      <vt:lpstr>Eksote_PowerPoint_pohja_eri_teemakansilla</vt:lpstr>
      <vt:lpstr>Mukautettu suunnittelumalli</vt:lpstr>
      <vt:lpstr>VETERAANINEUVONTA</vt:lpstr>
      <vt:lpstr>Tunnuksen omaavien veteraanien (sis sotainvalidit) määrät 1/2019 (2018)</vt:lpstr>
      <vt:lpstr>Vuosi 2019</vt:lpstr>
      <vt:lpstr>Veteraanikuntoutus</vt:lpstr>
      <vt:lpstr>Veteraanipalvelut</vt:lpstr>
      <vt:lpstr>Veteraanit 11.3.2019</vt:lpstr>
      <vt:lpstr>Veteraanilaki palveluihin</vt:lpstr>
      <vt:lpstr>Lyhyesti:</vt:lpstr>
      <vt:lpstr>PowerPoint-esitys</vt:lpstr>
    </vt:vector>
  </TitlesOfParts>
  <Company>Saimaan Talous ja Tieto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Ajankohtaista vanhustenpalveluissa</dc:title>
  <dc:creator>Nurmiainen Sanna</dc:creator>
  <cp:lastModifiedBy>Sarlomo Sirkku</cp:lastModifiedBy>
  <cp:revision>44</cp:revision>
  <cp:lastPrinted>2019-03-11T13:53:47Z</cp:lastPrinted>
  <dcterms:created xsi:type="dcterms:W3CDTF">2015-10-19T09:24:58Z</dcterms:created>
  <dcterms:modified xsi:type="dcterms:W3CDTF">2019-03-12T10:55:48Z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0x0101001444FEDF2E9664409BAFE1B7398806E7050093FEC317E69CA347BD7EC70B4C70DBC3</vt:lpwstr>
  </property>
  <property fmtid="{D5CDD505-2E9C-101B-9397-08002B2CF9AE}" pid="3" name="TaxKeyword">
    <vt:lpwstr/>
  </property>
  <property fmtid="{D5CDD505-2E9C-101B-9397-08002B2CF9AE}" pid="4" name="Julkaisupaikka1">
    <vt:lpwstr>130;#Ei julkaista|d89971e4-5565-4333-8f39-daaaab5b2a06</vt:lpwstr>
  </property>
  <property fmtid="{D5CDD505-2E9C-101B-9397-08002B2CF9AE}" pid="5" name="_dlc_policyId">
    <vt:lpwstr>0x0101001444FEDF2E9664409BAFE1B7398806E705|885276123</vt:lpwstr>
  </property>
  <property fmtid="{D5CDD505-2E9C-101B-9397-08002B2CF9AE}" pid="6" name="Yksikkö">
    <vt:lpwstr/>
  </property>
  <property fmtid="{D5CDD505-2E9C-101B-9397-08002B2CF9AE}" pid="7" name="Asiakirjatyyppi">
    <vt:lpwstr/>
  </property>
  <property fmtid="{D5CDD505-2E9C-101B-9397-08002B2CF9AE}" pid="8" name="ItemRetentionFormula">
    <vt:lpwstr>&lt;formula id="Microsoft.Office.RecordsManagement.PolicyFeatures.Expiration.Formula.BuiltIn"&gt;&lt;number&gt;10&lt;/number&gt;&lt;property&gt;Voimassaolonpaattymispvm&lt;/property&gt;&lt;propertyId&gt;e03abf2d-d452-4062-86a7-9bc7dbb10e67&lt;/propertyId&gt;&lt;period&gt;years&lt;/period&gt;&lt;/formula&gt;</vt:lpwstr>
  </property>
  <property fmtid="{D5CDD505-2E9C-101B-9397-08002B2CF9AE}" pid="9" name="_dlc_DocIdItemGuid">
    <vt:lpwstr>042ce3e9-e599-405c-9904-f11642390077</vt:lpwstr>
  </property>
  <property fmtid="{D5CDD505-2E9C-101B-9397-08002B2CF9AE}" pid="10" name="Tiedostopankinkirjasto">
    <vt:lpwstr>131;#Julkinen|275cf72a-f5cc-433b-bfc3-09a86422cf01</vt:lpwstr>
  </property>
  <property fmtid="{D5CDD505-2E9C-101B-9397-08002B2CF9AE}" pid="11" name="Julkisuus">
    <vt:lpwstr/>
  </property>
  <property fmtid="{D5CDD505-2E9C-101B-9397-08002B2CF9AE}" pid="12" name="Yksikk_x00f6_">
    <vt:lpwstr/>
  </property>
</Properties>
</file>